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slideLayouts/slideLayout8.xml" ContentType="application/vnd.openxmlformats-officedocument.presentationml.slideLayout+xml"/>
  <Override PartName="/ppt/theme/theme4.xml" ContentType="application/vnd.openxmlformats-officedocument.theme+xml"/>
  <Override PartName="/ppt/slideLayouts/slideLayout9.xml" ContentType="application/vnd.openxmlformats-officedocument.presentationml.slideLayout+xml"/>
  <Override PartName="/ppt/theme/theme5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723" r:id="rId4"/>
    <p:sldMasterId id="2147483696" r:id="rId5"/>
    <p:sldMasterId id="2147483708" r:id="rId6"/>
  </p:sldMasterIdLst>
  <p:notesMasterIdLst>
    <p:notesMasterId r:id="rId18"/>
  </p:notesMasterIdLst>
  <p:handoutMasterIdLst>
    <p:handoutMasterId r:id="rId19"/>
  </p:handoutMasterIdLst>
  <p:sldIdLst>
    <p:sldId id="300" r:id="rId7"/>
    <p:sldId id="295" r:id="rId8"/>
    <p:sldId id="301" r:id="rId9"/>
    <p:sldId id="304" r:id="rId10"/>
    <p:sldId id="302" r:id="rId11"/>
    <p:sldId id="303" r:id="rId12"/>
    <p:sldId id="305" r:id="rId13"/>
    <p:sldId id="306" r:id="rId14"/>
    <p:sldId id="307" r:id="rId15"/>
    <p:sldId id="309" r:id="rId16"/>
    <p:sldId id="308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04">
          <p15:clr>
            <a:srgbClr val="A4A3A4"/>
          </p15:clr>
        </p15:guide>
        <p15:guide id="2" orient="horz" pos="2160">
          <p15:clr>
            <a:srgbClr val="A4A3A4"/>
          </p15:clr>
        </p15:guide>
        <p15:guide id="3" orient="horz" pos="529">
          <p15:clr>
            <a:srgbClr val="A4A3A4"/>
          </p15:clr>
        </p15:guide>
        <p15:guide id="4" orient="horz" pos="1524">
          <p15:clr>
            <a:srgbClr val="A4A3A4"/>
          </p15:clr>
        </p15:guide>
        <p15:guide id="5" orient="horz" pos="224">
          <p15:clr>
            <a:srgbClr val="A4A3A4"/>
          </p15:clr>
        </p15:guide>
        <p15:guide id="6" pos="226">
          <p15:clr>
            <a:srgbClr val="A4A3A4"/>
          </p15:clr>
        </p15:guide>
        <p15:guide id="7" pos="2880">
          <p15:clr>
            <a:srgbClr val="A4A3A4"/>
          </p15:clr>
        </p15:guide>
        <p15:guide id="8" orient="horz" pos="1904">
          <p15:clr>
            <a:srgbClr val="A4A3A4"/>
          </p15:clr>
        </p15:guide>
        <p15:guide id="9" orient="horz" pos="700">
          <p15:clr>
            <a:srgbClr val="A4A3A4"/>
          </p15:clr>
        </p15:guide>
        <p15:guide id="10" orient="horz" pos="1528">
          <p15:clr>
            <a:srgbClr val="A4A3A4"/>
          </p15:clr>
        </p15:guide>
        <p15:guide id="11" orient="horz" pos="233">
          <p15:clr>
            <a:srgbClr val="A4A3A4"/>
          </p15:clr>
        </p15:guide>
        <p15:guide id="12" orient="horz" pos="1715">
          <p15:clr>
            <a:srgbClr val="A4A3A4"/>
          </p15:clr>
        </p15:guide>
        <p15:guide id="13" orient="horz" pos="203">
          <p15:clr>
            <a:srgbClr val="A4A3A4"/>
          </p15:clr>
        </p15:guide>
        <p15:guide id="14" pos="2733">
          <p15:clr>
            <a:srgbClr val="A4A3A4"/>
          </p15:clr>
        </p15:guide>
        <p15:guide id="15" pos="2830">
          <p15:clr>
            <a:srgbClr val="A4A3A4"/>
          </p15:clr>
        </p15:guide>
        <p15:guide id="16" pos="23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izabeth Toy" initials="ET" lastIdx="1" clrIdx="0">
    <p:extLst>
      <p:ext uri="{19B8F6BF-5375-455C-9EA6-DF929625EA0E}">
        <p15:presenceInfo xmlns:p15="http://schemas.microsoft.com/office/powerpoint/2012/main" userId="S-1-5-21-948756243-734778046-674738317-69813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0BD760"/>
    <a:srgbClr val="D336C4"/>
    <a:srgbClr val="004E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96" autoAdjust="0"/>
    <p:restoredTop sz="94508"/>
  </p:normalViewPr>
  <p:slideViewPr>
    <p:cSldViewPr snapToGrid="0" snapToObjects="1" showGuides="1">
      <p:cViewPr varScale="1">
        <p:scale>
          <a:sx n="145" d="100"/>
          <a:sy n="145" d="100"/>
        </p:scale>
        <p:origin x="2072" y="176"/>
      </p:cViewPr>
      <p:guideLst>
        <p:guide orient="horz" pos="1704"/>
        <p:guide orient="horz" pos="2160"/>
        <p:guide orient="horz" pos="529"/>
        <p:guide orient="horz" pos="1524"/>
        <p:guide orient="horz" pos="224"/>
        <p:guide pos="226"/>
        <p:guide pos="2880"/>
        <p:guide orient="horz" pos="1904"/>
        <p:guide orient="horz" pos="700"/>
        <p:guide orient="horz" pos="1528"/>
        <p:guide orient="horz" pos="233"/>
        <p:guide orient="horz" pos="1715"/>
        <p:guide orient="horz" pos="203"/>
        <p:guide pos="2733"/>
        <p:guide pos="2830"/>
        <p:guide pos="235"/>
      </p:guideLst>
    </p:cSldViewPr>
  </p:slideViewPr>
  <p:outlineViewPr>
    <p:cViewPr>
      <p:scale>
        <a:sx n="33" d="100"/>
        <a:sy n="33" d="100"/>
      </p:scale>
      <p:origin x="0" y="-463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11" d="100"/>
          <a:sy n="111" d="100"/>
        </p:scale>
        <p:origin x="251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B839E4-A057-084B-A8A0-04F0A2C3F0A6}" type="datetimeFigureOut">
              <a:rPr lang="en-US" smtClean="0"/>
              <a:t>5/25/25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34DCA7-D66F-E34C-A40D-53AA0680A2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803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tmp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C3A92B-D245-C74A-AD1C-A7E9D68C21D7}" type="datetimeFigureOut">
              <a:rPr lang="en-US" smtClean="0"/>
              <a:t>5/25/25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3DE2B-9EF7-E44A-8A8D-81262F2C7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785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74290" y="2130425"/>
            <a:ext cx="5352240" cy="1470025"/>
          </a:xfrm>
          <a:prstGeom prst="rect">
            <a:avLst/>
          </a:prstGeom>
        </p:spPr>
        <p:txBody>
          <a:bodyPr anchor="ctr"/>
          <a:lstStyle>
            <a:lvl1pPr algn="l">
              <a:defRPr sz="3000" baseline="0">
                <a:latin typeface="Arial Narrow"/>
                <a:cs typeface="Arial Narrow"/>
              </a:defRPr>
            </a:lvl1pPr>
          </a:lstStyle>
          <a:p>
            <a:r>
              <a:rPr lang="en-AU" dirty="0"/>
              <a:t>TITLE PAGE (30pt Arial Narrow)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290" y="3613923"/>
            <a:ext cx="5352240" cy="63318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bg1">
                    <a:lumMod val="50000"/>
                  </a:schemeClr>
                </a:solidFill>
                <a:latin typeface="Arial Narrow"/>
                <a:cs typeface="Arial Narrow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SUB HEADLINE / PRESENTER (18pt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846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855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line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775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/>
            </a:lvl2pPr>
            <a:lvl3pPr marL="1143000" indent="-228600">
              <a:buFont typeface="Wingdings" charset="2"/>
              <a:buChar char="§"/>
              <a:defRPr sz="1800"/>
            </a:lvl3pPr>
            <a:lvl4pPr>
              <a:defRPr sz="1600"/>
            </a:lvl4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8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7707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160020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 marL="742950" indent="-285750">
              <a:buFont typeface="Wingdings" charset="2"/>
              <a:buChar char="§"/>
              <a:defRPr sz="20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9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3601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&amp;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1353" y="1315158"/>
            <a:ext cx="3812093" cy="5006471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/>
            </a:lvl2pPr>
            <a:lvl3pPr marL="1143000" indent="-228600">
              <a:buFont typeface="Wingdings" charset="2"/>
              <a:buChar char="§"/>
              <a:defRPr sz="1800"/>
            </a:lvl3pPr>
            <a:lvl4pPr>
              <a:defRPr sz="1600"/>
            </a:lvl4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8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0"/>
          </p:nvPr>
        </p:nvSpPr>
        <p:spPr>
          <a:xfrm>
            <a:off x="4563736" y="1315158"/>
            <a:ext cx="4148524" cy="50064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341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&amp;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844" y="1315158"/>
            <a:ext cx="2484666" cy="5006471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/>
            </a:lvl2pPr>
            <a:lvl3pPr marL="1143000" indent="-228600">
              <a:buFont typeface="Wingdings" charset="2"/>
              <a:buChar char="§"/>
              <a:defRPr sz="1800"/>
            </a:lvl3pPr>
            <a:lvl4pPr>
              <a:defRPr sz="1600"/>
            </a:lvl4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8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Picture Placeholder 2"/>
          <p:cNvSpPr>
            <a:spLocks noGrp="1"/>
          </p:cNvSpPr>
          <p:nvPr>
            <p:ph type="pic" idx="10"/>
          </p:nvPr>
        </p:nvSpPr>
        <p:spPr>
          <a:xfrm>
            <a:off x="3216922" y="1315158"/>
            <a:ext cx="5511828" cy="50064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7713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6"/>
          <p:cNvSpPr txBox="1">
            <a:spLocks/>
          </p:cNvSpPr>
          <p:nvPr userDrawn="1"/>
        </p:nvSpPr>
        <p:spPr>
          <a:xfrm>
            <a:off x="7596606" y="6376719"/>
            <a:ext cx="12121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14B116A7-1BBE-0246-8B18-68B8A757ECD8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 algn="r"/>
              <a:t>‹#›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Picture Placeholder 2"/>
          <p:cNvSpPr>
            <a:spLocks noGrp="1"/>
          </p:cNvSpPr>
          <p:nvPr>
            <p:ph type="pic" idx="1"/>
          </p:nvPr>
        </p:nvSpPr>
        <p:spPr>
          <a:xfrm>
            <a:off x="509445" y="1315158"/>
            <a:ext cx="8288662" cy="500647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78052" y="217549"/>
            <a:ext cx="5223117" cy="77405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90000"/>
              </a:lnSpc>
              <a:buNone/>
              <a:defRPr sz="2400">
                <a:latin typeface="Arial Narrow"/>
                <a:cs typeface="Arial Narrow"/>
              </a:defRPr>
            </a:lvl1pPr>
          </a:lstStyle>
          <a:p>
            <a:pPr lvl="0"/>
            <a:r>
              <a:rPr lang="en-US" sz="2400" dirty="0">
                <a:latin typeface="Arial Narrow"/>
                <a:cs typeface="Arial Narrow"/>
              </a:rPr>
              <a:t>CONTENT PAGE 2</a:t>
            </a:r>
            <a:br>
              <a:rPr lang="en-US" sz="2400" dirty="0">
                <a:latin typeface="Arial Narrow"/>
                <a:cs typeface="Arial Narrow"/>
              </a:rPr>
            </a:br>
            <a:r>
              <a:rPr lang="en-US" sz="2400" dirty="0">
                <a:latin typeface="Arial Narrow"/>
                <a:cs typeface="Arial Narrow"/>
              </a:rPr>
              <a:t>2 LINES (24pt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106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74290" y="2130425"/>
            <a:ext cx="5352240" cy="1470025"/>
          </a:xfrm>
          <a:prstGeom prst="rect">
            <a:avLst/>
          </a:prstGeom>
        </p:spPr>
        <p:txBody>
          <a:bodyPr anchor="ctr"/>
          <a:lstStyle>
            <a:lvl1pPr algn="l">
              <a:defRPr sz="3000" baseline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r>
              <a:rPr lang="en-AU" dirty="0"/>
              <a:t>TITLE PAGE (30pt Arial Narrow)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4290" y="3613923"/>
            <a:ext cx="5352240" cy="633181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>
                <a:solidFill>
                  <a:schemeClr val="bg1"/>
                </a:solidFill>
                <a:latin typeface="Arial Narrow"/>
                <a:cs typeface="Arial Narrow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dirty="0"/>
              <a:t>SUB HEADLINE / PRESENTER (18pt Arial Narrow)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809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41896"/>
            <a:ext cx="8229600" cy="510825"/>
          </a:xfrm>
          <a:prstGeom prst="rect">
            <a:avLst/>
          </a:prstGeom>
        </p:spPr>
        <p:txBody>
          <a:bodyPr/>
          <a:lstStyle>
            <a:lvl1pPr algn="l">
              <a:defRPr sz="2400">
                <a:latin typeface="Arial Narrow"/>
                <a:cs typeface="Arial Narrow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5" name="Slide Number Placeholder 6"/>
          <p:cNvSpPr txBox="1">
            <a:spLocks/>
          </p:cNvSpPr>
          <p:nvPr userDrawn="1"/>
        </p:nvSpPr>
        <p:spPr>
          <a:xfrm>
            <a:off x="4076885" y="6356350"/>
            <a:ext cx="990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4B116A7-1BBE-0246-8B18-68B8A757ECD8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>
          <a:xfrm>
            <a:off x="8054834" y="638473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180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41896"/>
            <a:ext cx="8229600" cy="510825"/>
          </a:xfrm>
          <a:prstGeom prst="rect">
            <a:avLst/>
          </a:prstGeom>
        </p:spPr>
        <p:txBody>
          <a:bodyPr/>
          <a:lstStyle>
            <a:lvl1pPr algn="l">
              <a:defRPr sz="2400">
                <a:latin typeface="Arial Narrow"/>
                <a:cs typeface="Arial Narrow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231260"/>
            <a:ext cx="8319621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8" name="Slide Number Placeholder 6"/>
          <p:cNvSpPr txBox="1">
            <a:spLocks/>
          </p:cNvSpPr>
          <p:nvPr userDrawn="1"/>
        </p:nvSpPr>
        <p:spPr>
          <a:xfrm>
            <a:off x="4076885" y="6356350"/>
            <a:ext cx="990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4B116A7-1BBE-0246-8B18-68B8A757ECD8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477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41896"/>
            <a:ext cx="8229600" cy="510825"/>
          </a:xfrm>
          <a:prstGeom prst="rect">
            <a:avLst/>
          </a:prstGeom>
        </p:spPr>
        <p:txBody>
          <a:bodyPr/>
          <a:lstStyle>
            <a:lvl1pPr algn="l">
              <a:defRPr sz="2400">
                <a:latin typeface="Arial Narrow"/>
                <a:cs typeface="Arial Narrow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3126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31260"/>
            <a:ext cx="4038600" cy="4525963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 marL="1143000" indent="-228600">
              <a:buFont typeface="Wingdings" charset="2"/>
              <a:buChar char="§"/>
              <a:defRPr sz="1800">
                <a:latin typeface="Arial"/>
                <a:cs typeface="Arial"/>
              </a:defRPr>
            </a:lvl3pPr>
            <a:lvl4pPr>
              <a:defRPr sz="1600">
                <a:latin typeface="Arial"/>
                <a:cs typeface="Arial"/>
              </a:defRPr>
            </a:lvl4pPr>
            <a:lvl5pPr>
              <a:defRPr sz="1800">
                <a:latin typeface="Arial"/>
                <a:cs typeface="Aria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7" name="Slide Number Placeholder 6"/>
          <p:cNvSpPr txBox="1">
            <a:spLocks/>
          </p:cNvSpPr>
          <p:nvPr userDrawn="1"/>
        </p:nvSpPr>
        <p:spPr>
          <a:xfrm>
            <a:off x="4076885" y="6356350"/>
            <a:ext cx="990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4B116A7-1BBE-0246-8B18-68B8A757ECD8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90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&amp;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idx="15"/>
          </p:nvPr>
        </p:nvSpPr>
        <p:spPr>
          <a:xfrm>
            <a:off x="3286278" y="1088125"/>
            <a:ext cx="5511828" cy="47437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41896"/>
            <a:ext cx="8229600" cy="510825"/>
          </a:xfrm>
          <a:prstGeom prst="rect">
            <a:avLst/>
          </a:prstGeom>
        </p:spPr>
        <p:txBody>
          <a:bodyPr/>
          <a:lstStyle>
            <a:lvl1pPr algn="l">
              <a:defRPr sz="2400">
                <a:latin typeface="Arial Narrow"/>
                <a:cs typeface="Arial Narrow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457200" y="1088125"/>
            <a:ext cx="2484666" cy="4743791"/>
          </a:xfrm>
          <a:prstGeom prst="rect">
            <a:avLst/>
          </a:prstGeom>
        </p:spPr>
        <p:txBody>
          <a:bodyPr/>
          <a:lstStyle>
            <a:lvl1pPr marL="342900" indent="-342900">
              <a:buFont typeface="Wingdings" charset="2"/>
              <a:buChar char="§"/>
              <a:defRPr sz="2400">
                <a:latin typeface="Arial"/>
                <a:cs typeface="Arial"/>
              </a:defRPr>
            </a:lvl1pPr>
            <a:lvl2pPr>
              <a:defRPr sz="2000"/>
            </a:lvl2pPr>
            <a:lvl3pPr marL="1143000" indent="-228600">
              <a:buFont typeface="Wingdings" charset="2"/>
              <a:buChar char="§"/>
              <a:defRPr sz="1800"/>
            </a:lvl3pPr>
            <a:lvl4pPr>
              <a:defRPr sz="1600"/>
            </a:lvl4pPr>
          </a:lstStyle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  <a:p>
            <a:pPr lvl="3"/>
            <a:r>
              <a:rPr lang="en-AU" dirty="0"/>
              <a:t>Fourth level</a:t>
            </a:r>
          </a:p>
        </p:txBody>
      </p:sp>
      <p:sp>
        <p:nvSpPr>
          <p:cNvPr id="7" name="Slide Number Placeholder 6"/>
          <p:cNvSpPr txBox="1">
            <a:spLocks/>
          </p:cNvSpPr>
          <p:nvPr userDrawn="1"/>
        </p:nvSpPr>
        <p:spPr>
          <a:xfrm>
            <a:off x="4076885" y="6356350"/>
            <a:ext cx="990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4B116A7-1BBE-0246-8B18-68B8A757ECD8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839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idx="1"/>
          </p:nvPr>
        </p:nvSpPr>
        <p:spPr>
          <a:xfrm>
            <a:off x="509445" y="1031359"/>
            <a:ext cx="8288662" cy="487150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Arial"/>
                <a:cs typeface="Aria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65607" y="141896"/>
            <a:ext cx="8332500" cy="487491"/>
          </a:xfrm>
          <a:prstGeom prst="rect">
            <a:avLst/>
          </a:prstGeom>
        </p:spPr>
        <p:txBody>
          <a:bodyPr/>
          <a:lstStyle>
            <a:lvl1pPr algn="l">
              <a:defRPr sz="2400">
                <a:latin typeface="Arial Narrow" charset="0"/>
                <a:ea typeface="Arial Narrow" charset="0"/>
                <a:cs typeface="Arial Narrow" charset="0"/>
              </a:defRPr>
            </a:lvl1pPr>
          </a:lstStyle>
          <a:p>
            <a:r>
              <a:rPr lang="en-AU" dirty="0"/>
              <a:t>CLICK TO EDIT MASTER TITLE STYLE</a:t>
            </a:r>
            <a:endParaRPr lang="en-US" dirty="0"/>
          </a:p>
        </p:txBody>
      </p:sp>
      <p:sp>
        <p:nvSpPr>
          <p:cNvPr id="6" name="Slide Number Placeholder 6"/>
          <p:cNvSpPr txBox="1">
            <a:spLocks/>
          </p:cNvSpPr>
          <p:nvPr userDrawn="1"/>
        </p:nvSpPr>
        <p:spPr>
          <a:xfrm>
            <a:off x="4076885" y="6356350"/>
            <a:ext cx="9902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2400" kern="1200">
                <a:solidFill>
                  <a:schemeClr val="tx1"/>
                </a:solidFill>
                <a:latin typeface="Arial Narrow"/>
                <a:ea typeface="+mn-ea"/>
                <a:cs typeface="Arial Narrow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4B116A7-1BBE-0246-8B18-68B8A757ECD8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894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83494" y="2362514"/>
            <a:ext cx="5494159" cy="1470025"/>
          </a:xfrm>
          <a:prstGeom prst="rect">
            <a:avLst/>
          </a:prstGeom>
        </p:spPr>
        <p:txBody>
          <a:bodyPr anchor="ctr"/>
          <a:lstStyle>
            <a:lvl1pPr algn="l">
              <a:defRPr sz="2800">
                <a:latin typeface="Arial Narrow"/>
                <a:cs typeface="Arial Narrow"/>
              </a:defRPr>
            </a:lvl1pPr>
          </a:lstStyle>
          <a:p>
            <a:r>
              <a:rPr lang="en-US" sz="3000" dirty="0">
                <a:solidFill>
                  <a:srgbClr val="000000"/>
                </a:solidFill>
                <a:latin typeface="Arial Narrow"/>
                <a:cs typeface="Arial Narrow"/>
              </a:rPr>
              <a:t>SECTION BREAK 2 </a:t>
            </a:r>
            <a:br>
              <a:rPr lang="en-US" sz="3000" dirty="0">
                <a:solidFill>
                  <a:srgbClr val="000000"/>
                </a:solidFill>
                <a:latin typeface="Arial Narrow"/>
                <a:cs typeface="Arial Narrow"/>
              </a:rPr>
            </a:br>
            <a:r>
              <a:rPr lang="en-US" sz="3000" dirty="0">
                <a:solidFill>
                  <a:srgbClr val="000000"/>
                </a:solidFill>
                <a:latin typeface="Arial Narrow"/>
                <a:cs typeface="Arial Narrow"/>
              </a:rPr>
              <a:t>(30pt Arial Narrow)</a:t>
            </a:r>
          </a:p>
        </p:txBody>
      </p:sp>
    </p:spTree>
    <p:extLst>
      <p:ext uri="{BB962C8B-B14F-4D97-AF65-F5344CB8AC3E}">
        <p14:creationId xmlns:p14="http://schemas.microsoft.com/office/powerpoint/2010/main" val="307674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344634" y="2582358"/>
            <a:ext cx="5326327" cy="1963182"/>
          </a:xfrm>
          <a:prstGeom prst="rect">
            <a:avLst/>
          </a:prstGeom>
        </p:spPr>
        <p:txBody>
          <a:bodyPr vert="horz" anchor="t"/>
          <a:lstStyle>
            <a:lvl1pPr marL="0" indent="0">
              <a:buNone/>
              <a:defRPr sz="3000" baseline="0">
                <a:solidFill>
                  <a:schemeClr val="bg1"/>
                </a:solidFill>
                <a:latin typeface="Arial Narrow"/>
                <a:cs typeface="Arial Narrow"/>
              </a:defRPr>
            </a:lvl1pPr>
          </a:lstStyle>
          <a:p>
            <a:pPr lvl="0"/>
            <a:r>
              <a:rPr lang="en-AU" dirty="0"/>
              <a:t>SECTION BREAK 1 </a:t>
            </a:r>
            <a:br>
              <a:rPr lang="en-AU" dirty="0"/>
            </a:br>
            <a:r>
              <a:rPr lang="en-AU" dirty="0"/>
              <a:t>(30pt Arial Narrow)</a:t>
            </a:r>
          </a:p>
        </p:txBody>
      </p:sp>
    </p:spTree>
    <p:extLst>
      <p:ext uri="{BB962C8B-B14F-4D97-AF65-F5344CB8AC3E}">
        <p14:creationId xmlns:p14="http://schemas.microsoft.com/office/powerpoint/2010/main" val="2967049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3.jpg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8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9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slideLayout" Target="../slideLayouts/slideLayout12.xml"/><Relationship Id="rId7" Type="http://schemas.openxmlformats.org/officeDocument/2006/relationships/theme" Target="../theme/theme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How to use the Monash Brand template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FDCB2-E1AF-CF45-BF86-32B8D7F4E267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 descr="PPT templates-1-standard-FINAL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233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 templates-1-standard-FINAL-2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27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B116A7-1BBE-0246-8B18-68B8A757ECD8}" type="slidenum">
              <a:rPr lang="en-US" smtClean="0"/>
              <a:t>‹#›</a:t>
            </a:fld>
            <a:endParaRPr lang="en-US"/>
          </a:p>
        </p:txBody>
      </p:sp>
      <p:pic>
        <p:nvPicPr>
          <p:cNvPr id="4" name="Picture 3" descr="PPT templates-1-standard-covers-3-1.jp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957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22" r:id="rId2"/>
    <p:sldLayoutId id="2147483676" r:id="rId3"/>
    <p:sldLayoutId id="2147483720" r:id="rId4"/>
    <p:sldLayoutId id="2147483681" r:id="rId5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 templates-1-standard-covers-3-6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891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 templates-1-standard-covers-3-3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60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PT-templates-1-standard-6.jpg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801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2" r:id="rId3"/>
    <p:sldLayoutId id="2147483718" r:id="rId4"/>
    <p:sldLayoutId id="2147483721" r:id="rId5"/>
    <p:sldLayoutId id="2147483717" r:id="rId6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monash.bluera.com/monash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ash.edu/ups/setu/setu-results" TargetMode="External"/><Relationship Id="rId2" Type="http://schemas.openxmlformats.org/officeDocument/2006/relationships/hyperlink" Target="https://www.monash.edu/ups/setu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tm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monash.bluera.com/monash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78687" y="2267627"/>
            <a:ext cx="5352240" cy="1470025"/>
          </a:xfrm>
        </p:spPr>
        <p:txBody>
          <a:bodyPr/>
          <a:lstStyle/>
          <a:p>
            <a:r>
              <a:rPr lang="en-AU" altLang="en-US" dirty="0"/>
              <a:t>Providing feedback with SETU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78687" y="2369459"/>
            <a:ext cx="5352240" cy="633181"/>
          </a:xfrm>
        </p:spPr>
        <p:txBody>
          <a:bodyPr/>
          <a:lstStyle/>
          <a:p>
            <a:r>
              <a:rPr lang="en-AU" altLang="en-US" dirty="0"/>
              <a:t>Student Evaluation of Teaching and Units (SETU)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092576" y="324839"/>
            <a:ext cx="1538351" cy="284693"/>
          </a:xfrm>
          <a:prstGeom prst="rect">
            <a:avLst/>
          </a:prstGeom>
          <a:noFill/>
        </p:spPr>
        <p:txBody>
          <a:bodyPr wrap="square" lIns="0" tIns="0" bIns="0" rtlCol="0" anchor="t">
            <a:spAutoFit/>
          </a:bodyPr>
          <a:lstStyle/>
          <a:p>
            <a:r>
              <a:rPr lang="en-GB" sz="1850" dirty="0">
                <a:solidFill>
                  <a:srgbClr val="006DAE"/>
                </a:solidFill>
                <a:latin typeface="Arial Narrow"/>
                <a:cs typeface="Arial Narrow"/>
              </a:rPr>
              <a:t>MONASH</a:t>
            </a:r>
            <a:endParaRPr lang="en-GB" sz="1850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713065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6CB59-5E4C-BFE5-494F-6D0051AF21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BAA07-BAEC-23B9-8A23-4E6FE75D4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KATE EDIT: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What I’m working 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15D32-532D-7BB6-0E45-90FBA32876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2189" y="652721"/>
            <a:ext cx="8319621" cy="4525963"/>
          </a:xfrm>
        </p:spPr>
        <p:txBody>
          <a:bodyPr/>
          <a:lstStyle/>
          <a:p>
            <a:pPr marL="0" indent="0">
              <a:buNone/>
            </a:pPr>
            <a:r>
              <a:rPr lang="en-US" sz="1200" dirty="0"/>
              <a:t>What I’ve been working on: </a:t>
            </a:r>
          </a:p>
          <a:p>
            <a:pPr marL="0" indent="0">
              <a:buNone/>
            </a:pPr>
            <a:endParaRPr lang="en-US" sz="1200" dirty="0"/>
          </a:p>
          <a:p>
            <a:pPr lvl="0"/>
            <a:r>
              <a:rPr lang="en-AU" sz="1200" dirty="0"/>
              <a:t>I’ve made the learning objectives clearer to students. </a:t>
            </a:r>
            <a:br>
              <a:rPr lang="en-AU" sz="1200" dirty="0"/>
            </a:br>
            <a:r>
              <a:rPr lang="en-AU" sz="1200" dirty="0"/>
              <a:t>(Been added at the beginning and end of each lecture and objectives are separated in theory and coding.) </a:t>
            </a:r>
            <a:br>
              <a:rPr lang="en-AU" sz="1200" dirty="0"/>
            </a:br>
            <a:endParaRPr lang="en-AU" sz="1200" dirty="0"/>
          </a:p>
          <a:p>
            <a:pPr lvl="0"/>
            <a:r>
              <a:rPr lang="en-AU" sz="1200" dirty="0"/>
              <a:t>I’ve made all lectures more interactive (break out activities into each lecture). </a:t>
            </a:r>
            <a:br>
              <a:rPr lang="en-AU" sz="1200" dirty="0"/>
            </a:br>
            <a:r>
              <a:rPr lang="en-AU" sz="1200" dirty="0"/>
              <a:t>(Want students to have value from attending in person, and to have opportunities for peer learning and a lively classroom discussion.) </a:t>
            </a:r>
          </a:p>
          <a:p>
            <a:pPr lvl="0"/>
            <a:endParaRPr lang="en-AU" sz="1200" dirty="0"/>
          </a:p>
          <a:p>
            <a:pPr lvl="0"/>
            <a:r>
              <a:rPr lang="en-AU" sz="1200" dirty="0"/>
              <a:t>Embraced AI in the unit to support students in their coding. </a:t>
            </a:r>
            <a:br>
              <a:rPr lang="en-AU" sz="1200" dirty="0"/>
            </a:br>
            <a:r>
              <a:rPr lang="en-AU" sz="1200" dirty="0"/>
              <a:t>(I went through tips to help with usage, Drop In 8, and we had a guest lecture on LLMs in Week 11.)</a:t>
            </a:r>
            <a:br>
              <a:rPr lang="en-AU" sz="1200" dirty="0"/>
            </a:br>
            <a:endParaRPr lang="en-AU" sz="1200" dirty="0"/>
          </a:p>
          <a:p>
            <a:pPr lvl="0"/>
            <a:r>
              <a:rPr lang="en-AU" sz="1200" dirty="0"/>
              <a:t>All drop ins are brand new! </a:t>
            </a:r>
            <a:br>
              <a:rPr lang="en-AU" sz="1200" dirty="0"/>
            </a:br>
            <a:r>
              <a:rPr lang="en-AU" sz="1200" dirty="0"/>
              <a:t>(Used these to provide valuable additional guidance around assignments and supplement knowledge.)</a:t>
            </a:r>
            <a:br>
              <a:rPr lang="en-AU" sz="1200" dirty="0"/>
            </a:br>
            <a:endParaRPr lang="en-AU" sz="1200" dirty="0"/>
          </a:p>
          <a:p>
            <a:pPr lvl="0"/>
            <a:r>
              <a:rPr lang="en-AU" sz="1200" dirty="0"/>
              <a:t>Added in marking rubrics for all assessments. </a:t>
            </a:r>
            <a:br>
              <a:rPr lang="en-AU" sz="1200" dirty="0"/>
            </a:br>
            <a:r>
              <a:rPr lang="en-AU" sz="1200" dirty="0"/>
              <a:t>(Will continue to iterate on these and improve the delivery of assignment feedback to students.)</a:t>
            </a:r>
            <a:br>
              <a:rPr lang="en-AU" sz="1200" dirty="0"/>
            </a:br>
            <a:endParaRPr lang="en-AU" sz="1200" dirty="0"/>
          </a:p>
          <a:p>
            <a:pPr lvl="0"/>
            <a:r>
              <a:rPr lang="en-AU" sz="1200" dirty="0"/>
              <a:t>Listened to and adapted to student feedback when I can. </a:t>
            </a:r>
            <a:br>
              <a:rPr lang="en-AU" sz="1200" dirty="0"/>
            </a:br>
            <a:r>
              <a:rPr lang="en-AU" sz="1200" dirty="0"/>
              <a:t>(No breakouts in Drop In, responded to your concerns about assignment 2, added face to lecture recordings, added markers from breaks, added an additional consult on Thursday).</a:t>
            </a:r>
            <a:br>
              <a:rPr lang="en-AU" sz="1200" dirty="0"/>
            </a:br>
            <a:endParaRPr lang="en-AU" sz="1200" dirty="0"/>
          </a:p>
          <a:p>
            <a:pPr lvl="0"/>
            <a:r>
              <a:rPr lang="en-AU" sz="1200" dirty="0"/>
              <a:t>Revamped the material with for relevant, topical and authentic learning experiences (ongoing).</a:t>
            </a:r>
            <a:br>
              <a:rPr lang="en-AU" sz="1200" dirty="0"/>
            </a:br>
            <a:r>
              <a:rPr lang="en-AU" sz="1200" dirty="0"/>
              <a:t>(Ass 1: Cyclone Alfred, Ass 2: First preference swing away from major parties, L9: Showed data ethics examples from public inquiries).</a:t>
            </a:r>
            <a:br>
              <a:rPr lang="en-AU" sz="1200" dirty="0"/>
            </a:br>
            <a:endParaRPr lang="en-AU" sz="1200" dirty="0"/>
          </a:p>
          <a:p>
            <a:pPr lvl="0"/>
            <a:r>
              <a:rPr lang="en-AU" sz="1200" dirty="0"/>
              <a:t>Have fun!!! Supporting students to be creative in their final piece of assessment, to use open data to analyse a question of their choosing. </a:t>
            </a:r>
          </a:p>
          <a:p>
            <a:pPr lvl="0"/>
            <a:endParaRPr lang="en-AU" sz="1200" dirty="0"/>
          </a:p>
          <a:p>
            <a:pPr marL="0" indent="0">
              <a:buNone/>
            </a:pPr>
            <a:endParaRPr lang="en-US" sz="1200" dirty="0"/>
          </a:p>
          <a:p>
            <a:endParaRPr lang="en-US" sz="1000" dirty="0"/>
          </a:p>
          <a:p>
            <a:endParaRPr lang="en-US" sz="1000" dirty="0"/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70589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7ED53-FB88-0253-BFB2-9C9939579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KATE EDIT: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SETUs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87A78-442F-CB18-C3C8-F174D6CC49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/>
              <a:t>Take away message. 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Please remember I am a person and evaluate me with kindness and as fairly as you can.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I will do my best to respond to any feedback you provide me and keep improving this unit for future students. </a:t>
            </a:r>
          </a:p>
          <a:p>
            <a:pPr marL="0" indent="0">
              <a:buNone/>
            </a:pPr>
            <a:br>
              <a:rPr lang="en-US" sz="2000" dirty="0"/>
            </a:br>
            <a:r>
              <a:rPr lang="en-US" sz="2000" dirty="0"/>
              <a:t>These scores are the most important metric the university uses to evaluate my teaching</a:t>
            </a:r>
            <a:r>
              <a:rPr lang="en-US" sz="2000"/>
              <a:t>! 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22813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SETU?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SETU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is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simple. </a:t>
            </a:r>
            <a:r>
              <a:rPr lang="en-US" dirty="0"/>
              <a:t>It’s an online survey enabling you to provide feedback on unit experiences and educators.</a:t>
            </a:r>
          </a:p>
          <a:p>
            <a:pPr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SETU assists</a:t>
            </a:r>
            <a:r>
              <a:rPr lang="en-US" dirty="0"/>
              <a:t> with enhancing the design and delivery of your units, as well as resources and other aspects that impact on the student experience of a unit. </a:t>
            </a:r>
          </a:p>
          <a:p>
            <a:pPr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b="1" dirty="0">
              <a:solidFill>
                <a:srgbClr val="0070C0"/>
              </a:solidFill>
            </a:endParaRPr>
          </a:p>
          <a:p>
            <a:pPr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70C0"/>
                </a:solidFill>
              </a:rPr>
              <a:t>SETU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b="1" dirty="0">
                <a:solidFill>
                  <a:srgbClr val="0070C0"/>
                </a:solidFill>
              </a:rPr>
              <a:t>works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to improve learning outcomes for all Monash University students.</a:t>
            </a:r>
          </a:p>
        </p:txBody>
      </p:sp>
    </p:spTree>
    <p:extLst>
      <p:ext uri="{BB962C8B-B14F-4D97-AF65-F5344CB8AC3E}">
        <p14:creationId xmlns:p14="http://schemas.microsoft.com/office/powerpoint/2010/main" val="3760533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impact does your feedback have?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760536" y="1427277"/>
            <a:ext cx="4260916" cy="3947917"/>
          </a:xfrm>
        </p:spPr>
        <p:txBody>
          <a:bodyPr/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spcBef>
                <a:spcPts val="300"/>
              </a:spcBef>
              <a:spcAft>
                <a:spcPts val="300"/>
              </a:spcAft>
              <a:buClr>
                <a:schemeClr val="accent1">
                  <a:lumMod val="75000"/>
                </a:schemeClr>
              </a:buClr>
              <a:buNone/>
            </a:pPr>
            <a:r>
              <a:rPr lang="en-US" sz="2000" b="1" dirty="0">
                <a:solidFill>
                  <a:srgbClr val="0070C0"/>
                </a:solidFill>
              </a:rPr>
              <a:t>For example, if students request: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assignment details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lab and peer activity times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direction for their final exam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0" indent="0">
              <a:buClr>
                <a:schemeClr val="tx2"/>
              </a:buClr>
              <a:buNone/>
            </a:pPr>
            <a:r>
              <a:rPr lang="en-US" sz="2000" b="1" dirty="0">
                <a:solidFill>
                  <a:srgbClr val="0070C0"/>
                </a:solidFill>
              </a:rPr>
              <a:t>Educators may respond by: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providing more examples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updating clinical lab sessions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000" dirty="0"/>
              <a:t>developing a practice exam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1140641"/>
            <a:ext cx="822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ct val="20000"/>
              </a:spcBef>
            </a:pP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Student feedback allows educators to make changes or improvements.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92" y="1780724"/>
            <a:ext cx="4377208" cy="335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1629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SETU data is used?</a:t>
            </a:r>
            <a:br>
              <a:rPr lang="en-US" sz="2800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9025" y="1077161"/>
            <a:ext cx="5466523" cy="4858455"/>
          </a:xfrm>
        </p:spPr>
        <p:txBody>
          <a:bodyPr/>
          <a:lstStyle/>
          <a:p>
            <a:pPr marL="0" indent="0">
              <a:spcBef>
                <a:spcPts val="300"/>
              </a:spcBef>
              <a:spcAft>
                <a:spcPts val="300"/>
              </a:spcAft>
              <a:buClr>
                <a:schemeClr val="accent1">
                  <a:lumMod val="75000"/>
                </a:schemeClr>
              </a:buClr>
              <a:buNone/>
            </a:pPr>
            <a:r>
              <a:rPr lang="en-US" b="1" dirty="0">
                <a:solidFill>
                  <a:srgbClr val="0070C0"/>
                </a:solidFill>
              </a:rPr>
              <a:t>At the University level: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monitoring quality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informing strategic planning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Clr>
                <a:schemeClr val="accent1">
                  <a:lumMod val="75000"/>
                </a:schemeClr>
              </a:buClr>
              <a:buNone/>
            </a:pPr>
            <a:r>
              <a:rPr lang="en-US" b="1" dirty="0">
                <a:solidFill>
                  <a:srgbClr val="0070C0"/>
                </a:solidFill>
              </a:rPr>
              <a:t>At the Faculty/Department level: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address common areas of concern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sharing good practice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Clr>
                <a:schemeClr val="accent1">
                  <a:lumMod val="75000"/>
                </a:schemeClr>
              </a:buClr>
              <a:buNone/>
            </a:pPr>
            <a:r>
              <a:rPr lang="en-US" b="1" dirty="0">
                <a:solidFill>
                  <a:srgbClr val="0070C0"/>
                </a:solidFill>
              </a:rPr>
              <a:t>At Unit Coordinator/Educator level: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monitoring student experience</a:t>
            </a:r>
          </a:p>
          <a:p>
            <a:pPr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dirty="0"/>
              <a:t>implementing relevant change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5548" y="1018458"/>
            <a:ext cx="3314700" cy="497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15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latin typeface="Arial Narrow" panose="020B0606020202030204" pitchFamily="34" charset="0"/>
                <a:cs typeface="Arial" panose="020B0604020202020204" pitchFamily="34" charset="0"/>
              </a:rPr>
              <a:t>How to participate in SETU?</a:t>
            </a:r>
            <a:endParaRPr lang="en-US" dirty="0">
              <a:latin typeface="Arial Narrow" panose="020B0606020202030204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199" y="887229"/>
            <a:ext cx="8319621" cy="5196699"/>
          </a:xfrm>
        </p:spPr>
        <p:txBody>
          <a:bodyPr/>
          <a:lstStyle/>
          <a:p>
            <a:pPr>
              <a:buFont typeface="+mj-lt"/>
              <a:buAutoNum type="arabicPeriod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Access SETU via the Moodle block under your units.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</a:p>
          <a:p>
            <a:pPr>
              <a:buAutoNum type="arabicPeriod" startAt="2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If you have units to survey you will receive an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email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with a link to the survey.</a:t>
            </a:r>
          </a:p>
          <a:p>
            <a:pPr>
              <a:buFont typeface="Wingdings" charset="2"/>
              <a:buAutoNum type="arabicPeriod" startAt="2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Access SETU survey landing page directly via: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https://monash.bluera.com/monash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 eaLnBrk="0" hangingPunct="0">
              <a:spcBef>
                <a:spcPts val="300"/>
              </a:spcBef>
              <a:spcAft>
                <a:spcPts val="300"/>
              </a:spcAft>
              <a:buClr>
                <a:srgbClr val="00528B">
                  <a:lumMod val="75000"/>
                </a:srgbClr>
              </a:buClr>
              <a:buFont typeface="Arial" panose="020B0604020202020204" pitchFamily="34" charset="0"/>
              <a:buChar char="•"/>
            </a:pPr>
            <a:r>
              <a:rPr lang="en-AU" sz="1800" kern="0" dirty="0"/>
              <a:t>Both access points will request you to log in with your Monash username and password.</a:t>
            </a:r>
          </a:p>
          <a:p>
            <a:pPr marL="457200" lvl="0" indent="-457200" eaLnBrk="0" hangingPunct="0">
              <a:spcBef>
                <a:spcPts val="300"/>
              </a:spcBef>
              <a:spcAft>
                <a:spcPts val="300"/>
              </a:spcAft>
              <a:buClr>
                <a:srgbClr val="00528B">
                  <a:lumMod val="75000"/>
                </a:srgbClr>
              </a:buClr>
              <a:buFont typeface="Arial" panose="020B0604020202020204" pitchFamily="34" charset="0"/>
              <a:buChar char="•"/>
            </a:pPr>
            <a:r>
              <a:rPr lang="en-AU" sz="1800" kern="0" dirty="0"/>
              <a:t>Choose which </a:t>
            </a:r>
            <a:r>
              <a:rPr lang="en-AU" sz="1800" b="1" kern="0" dirty="0"/>
              <a:t>units</a:t>
            </a:r>
            <a:r>
              <a:rPr lang="en-AU" sz="1800" kern="0" dirty="0"/>
              <a:t> and </a:t>
            </a:r>
            <a:r>
              <a:rPr lang="en-AU" sz="1800" b="1" kern="0" dirty="0"/>
              <a:t>staff </a:t>
            </a:r>
            <a:r>
              <a:rPr lang="en-AU" sz="1800" kern="0" dirty="0"/>
              <a:t>to evaluate</a:t>
            </a:r>
            <a:r>
              <a:rPr lang="en-US" sz="1800" kern="0" dirty="0"/>
              <a:t>.</a:t>
            </a:r>
          </a:p>
          <a:p>
            <a:pPr marL="457200" lvl="0" indent="-457200" eaLnBrk="0" hangingPunct="0">
              <a:spcBef>
                <a:spcPts val="300"/>
              </a:spcBef>
              <a:spcAft>
                <a:spcPts val="300"/>
              </a:spcAft>
              <a:buClr>
                <a:srgbClr val="00528B">
                  <a:lumMod val="75000"/>
                </a:srgbClr>
              </a:buClr>
              <a:buFont typeface="Arial" panose="020B0604020202020204" pitchFamily="34" charset="0"/>
              <a:buChar char="•"/>
            </a:pPr>
            <a:r>
              <a:rPr lang="en-AU" sz="1800" kern="0" dirty="0"/>
              <a:t>Select your </a:t>
            </a:r>
            <a:r>
              <a:rPr lang="en-AU" sz="1800" b="1" kern="0" dirty="0"/>
              <a:t>response</a:t>
            </a:r>
            <a:r>
              <a:rPr lang="en-AU" sz="1800" kern="0" dirty="0"/>
              <a:t>.</a:t>
            </a:r>
          </a:p>
          <a:p>
            <a:pPr marL="457200" lvl="0" indent="-457200" eaLnBrk="0" hangingPunct="0">
              <a:spcBef>
                <a:spcPts val="300"/>
              </a:spcBef>
              <a:spcAft>
                <a:spcPts val="300"/>
              </a:spcAft>
              <a:buClr>
                <a:srgbClr val="00528B">
                  <a:lumMod val="75000"/>
                </a:srgbClr>
              </a:buClr>
              <a:buFont typeface="Arial" panose="020B0604020202020204" pitchFamily="34" charset="0"/>
              <a:buChar char="•"/>
            </a:pPr>
            <a:r>
              <a:rPr lang="en-AU" sz="1800" kern="0" dirty="0"/>
              <a:t>Provide your </a:t>
            </a:r>
            <a:r>
              <a:rPr lang="en-AU" sz="1800" b="1" kern="0" dirty="0"/>
              <a:t>comments</a:t>
            </a:r>
            <a:r>
              <a:rPr lang="en-AU" sz="1800" kern="0" dirty="0"/>
              <a:t>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8140" y="1284557"/>
            <a:ext cx="3252255" cy="203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209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Confidentiality and SETU results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199" y="778775"/>
            <a:ext cx="8319621" cy="4525963"/>
          </a:xfrm>
        </p:spPr>
        <p:txBody>
          <a:bodyPr/>
          <a:lstStyle/>
          <a:p>
            <a:pPr marL="0" indent="0">
              <a:spcBef>
                <a:spcPts val="300"/>
              </a:spcBef>
              <a:spcAft>
                <a:spcPts val="300"/>
              </a:spcAft>
              <a:buClr>
                <a:schemeClr val="accent1">
                  <a:lumMod val="75000"/>
                </a:schemeClr>
              </a:buClr>
              <a:buNone/>
            </a:pPr>
            <a:r>
              <a:rPr lang="en-US" sz="1800" b="1" dirty="0">
                <a:solidFill>
                  <a:srgbClr val="0070C0"/>
                </a:solidFill>
              </a:rPr>
              <a:t>Don’t worry!</a:t>
            </a:r>
            <a:endParaRPr lang="en-US" sz="1800" dirty="0"/>
          </a:p>
          <a:p>
            <a:pPr marL="0" indent="0">
              <a:spcBef>
                <a:spcPts val="300"/>
              </a:spcBef>
              <a:spcAft>
                <a:spcPts val="300"/>
              </a:spcAft>
              <a:buClr>
                <a:schemeClr val="accent1">
                  <a:lumMod val="75000"/>
                </a:schemeClr>
              </a:buClr>
              <a:buNone/>
            </a:pPr>
            <a:r>
              <a:rPr lang="en-US" sz="1800" dirty="0"/>
              <a:t>Your </a:t>
            </a:r>
            <a:r>
              <a:rPr lang="en-US" sz="1800" b="1" dirty="0"/>
              <a:t>name and student ID are not included </a:t>
            </a:r>
            <a:r>
              <a:rPr lang="en-US" sz="1800" dirty="0"/>
              <a:t>in any SETU report. Be careful not to identify yourself within the comments.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Clr>
                <a:schemeClr val="accent1">
                  <a:lumMod val="75000"/>
                </a:schemeClr>
              </a:buClr>
              <a:buNone/>
            </a:pPr>
            <a:endParaRPr lang="en-US" sz="18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chemeClr val="accent1">
                  <a:lumMod val="75000"/>
                </a:schemeClr>
              </a:buClr>
              <a:buNone/>
            </a:pPr>
            <a:r>
              <a:rPr lang="en-US" sz="1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 survey results online:</a:t>
            </a:r>
          </a:p>
          <a:p>
            <a:pPr marL="0" indent="0">
              <a:buClr>
                <a:schemeClr val="accent1">
                  <a:lumMod val="75000"/>
                </a:schemeClr>
              </a:buClr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Survey results are available on the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SETU website. 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chemeClr val="accent1">
                  <a:lumMod val="75000"/>
                </a:schemeClr>
              </a:buClr>
              <a:buNone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Click on the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Survey results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link to access results.</a:t>
            </a:r>
          </a:p>
          <a:p>
            <a:pPr marL="0" indent="0">
              <a:buClr>
                <a:schemeClr val="accent1">
                  <a:lumMod val="75000"/>
                </a:schemeClr>
              </a:buClr>
              <a:buNone/>
            </a:pP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Clr>
                <a:schemeClr val="accent1">
                  <a:lumMod val="75000"/>
                </a:schemeClr>
              </a:buClr>
              <a:buNone/>
            </a:pP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2" name="Picture 1" descr="Student Evaluation of Teaching and Units - University Planning and Statistics - Google Chrome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446" y="3111338"/>
            <a:ext cx="4925087" cy="2979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687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235201" y="1208755"/>
            <a:ext cx="8597712" cy="4249365"/>
          </a:xfrm>
          <a:noFill/>
        </p:spPr>
        <p:txBody>
          <a:bodyPr/>
          <a:lstStyle/>
          <a:p>
            <a:pPr marL="0" indent="0" algn="ctr">
              <a:buClr>
                <a:schemeClr val="tx2"/>
              </a:buClr>
              <a:buNone/>
            </a:pPr>
            <a:r>
              <a:rPr lang="en-US" sz="4800" b="1" dirty="0">
                <a:solidFill>
                  <a:srgbClr val="006DAE"/>
                </a:solidFill>
              </a:rPr>
              <a:t>What are you waiting for?</a:t>
            </a:r>
          </a:p>
          <a:p>
            <a:pPr marL="0" indent="0" algn="ctr">
              <a:buClr>
                <a:schemeClr val="tx2"/>
              </a:buClr>
              <a:buNone/>
            </a:pPr>
            <a:endParaRPr lang="en-US" sz="1600" dirty="0"/>
          </a:p>
          <a:p>
            <a:pPr marL="0" indent="0" algn="ctr">
              <a:buClr>
                <a:schemeClr val="tx2"/>
              </a:buClr>
              <a:buNone/>
            </a:pPr>
            <a:r>
              <a:rPr lang="en-US" sz="4800" dirty="0"/>
              <a:t>Provide </a:t>
            </a:r>
            <a:r>
              <a:rPr lang="en-US" sz="4800" b="1" dirty="0"/>
              <a:t>your feedback </a:t>
            </a:r>
            <a:r>
              <a:rPr lang="en-US" sz="4800" dirty="0"/>
              <a:t>today!</a:t>
            </a:r>
          </a:p>
          <a:p>
            <a:pPr marL="0" indent="0" algn="ctr">
              <a:buClr>
                <a:schemeClr val="tx2"/>
              </a:buClr>
              <a:buNone/>
            </a:pPr>
            <a:endParaRPr lang="en-US" sz="1600" dirty="0"/>
          </a:p>
          <a:p>
            <a:pPr marL="0" indent="0" algn="ctr">
              <a:buClr>
                <a:schemeClr val="tx2"/>
              </a:buClr>
              <a:buNone/>
            </a:pPr>
            <a:endParaRPr lang="en-US" sz="1600" dirty="0"/>
          </a:p>
          <a:p>
            <a:pPr marL="0" indent="0" algn="ctr">
              <a:buClr>
                <a:schemeClr val="tx2"/>
              </a:buClr>
              <a:buNone/>
            </a:pPr>
            <a:r>
              <a:rPr lang="en-US" sz="4000" dirty="0">
                <a:hlinkClick r:id="rId2"/>
              </a:rPr>
              <a:t>https://monash.bluera.com/monash</a:t>
            </a:r>
            <a:endParaRPr lang="en-US" sz="1200" b="1" dirty="0">
              <a:solidFill>
                <a:srgbClr val="C00000"/>
              </a:solidFill>
            </a:endParaRPr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866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7ED53-FB88-0253-BFB2-9C9939579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KATE EDIT: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SETUs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87A78-442F-CB18-C3C8-F174D6CC496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SETUs scores can be biassed </a:t>
            </a:r>
            <a:r>
              <a:rPr lang="en-US" dirty="0">
                <a:sym typeface="Wingdings" pitchFamily="2" charset="2"/>
              </a:rPr>
              <a:t>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We’ve just finished a unit in on wild caught data.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Can you think of any reasons given the survey design, how bias can occur in the results?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 you think the sample of students responding to SETUs is representative?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479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4A2B8-D3F8-8576-49FF-3C921EBCF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KATE EDIT: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Factors influencing SETUs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2CB59-5C8A-C40C-C585-7F9F80B247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All of these factors influence SETU scores: </a:t>
            </a:r>
            <a:br>
              <a:rPr lang="en-US" dirty="0"/>
            </a:br>
            <a:endParaRPr lang="en-US" dirty="0"/>
          </a:p>
          <a:p>
            <a:r>
              <a:rPr lang="en-US" dirty="0"/>
              <a:t>Student characteristics</a:t>
            </a:r>
          </a:p>
          <a:p>
            <a:r>
              <a:rPr lang="en-US" dirty="0"/>
              <a:t>Instructor characteristics </a:t>
            </a:r>
            <a:br>
              <a:rPr lang="en-US" dirty="0"/>
            </a:br>
            <a:r>
              <a:rPr lang="en-US" dirty="0" err="1"/>
              <a:t>e.g</a:t>
            </a:r>
            <a:r>
              <a:rPr lang="en-US" dirty="0"/>
              <a:t>: https://</a:t>
            </a:r>
            <a:r>
              <a:rPr lang="en-US" dirty="0" err="1"/>
              <a:t>benschmidt.org</a:t>
            </a:r>
            <a:r>
              <a:rPr lang="en-US" dirty="0"/>
              <a:t>/</a:t>
            </a:r>
            <a:r>
              <a:rPr lang="en-US" dirty="0" err="1"/>
              <a:t>profGender</a:t>
            </a:r>
            <a:r>
              <a:rPr lang="en-US" dirty="0"/>
              <a:t>/</a:t>
            </a:r>
          </a:p>
          <a:p>
            <a:r>
              <a:rPr lang="en-US" dirty="0"/>
              <a:t>Unit type and content</a:t>
            </a:r>
          </a:p>
          <a:p>
            <a:r>
              <a:rPr lang="en-US" dirty="0"/>
              <a:t>Expectation of your grade</a:t>
            </a:r>
          </a:p>
          <a:p>
            <a:r>
              <a:rPr lang="en-US" dirty="0"/>
              <a:t>Timing of SETU evaluation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857132"/>
      </p:ext>
    </p:extLst>
  </p:cSld>
  <p:clrMapOvr>
    <a:masterClrMapping/>
  </p:clrMapOvr>
</p:sld>
</file>

<file path=ppt/theme/theme1.xml><?xml version="1.0" encoding="utf-8"?>
<a:theme xmlns:a="http://schemas.openxmlformats.org/drawingml/2006/main" name="Title slide_1">
  <a:themeElements>
    <a:clrScheme name="Monash Colour Palette">
      <a:dk1>
        <a:sysClr val="windowText" lastClr="000000"/>
      </a:dk1>
      <a:lt1>
        <a:sysClr val="window" lastClr="FFFFFF"/>
      </a:lt1>
      <a:dk2>
        <a:srgbClr val="006DAE"/>
      </a:dk2>
      <a:lt2>
        <a:srgbClr val="939597"/>
      </a:lt2>
      <a:accent1>
        <a:srgbClr val="E3E5E5"/>
      </a:accent1>
      <a:accent2>
        <a:srgbClr val="ECECEC"/>
      </a:accent2>
      <a:accent3>
        <a:srgbClr val="FF002B"/>
      </a:accent3>
      <a:accent4>
        <a:srgbClr val="00AC3E"/>
      </a:accent4>
      <a:accent5>
        <a:srgbClr val="009FDA"/>
      </a:accent5>
      <a:accent6>
        <a:srgbClr val="8177E7"/>
      </a:accent6>
      <a:hlink>
        <a:srgbClr val="EE64A4"/>
      </a:hlink>
      <a:folHlink>
        <a:srgbClr val="FC622E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le slide_2">
  <a:themeElements>
    <a:clrScheme name="Monash Black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Standard slide">
  <a:themeElements>
    <a:clrScheme name="Monash University">
      <a:dk1>
        <a:srgbClr val="000000"/>
      </a:dk1>
      <a:lt1>
        <a:srgbClr val="FFFFFF"/>
      </a:lt1>
      <a:dk2>
        <a:srgbClr val="006DAE"/>
      </a:dk2>
      <a:lt2>
        <a:srgbClr val="CCCCCC"/>
      </a:lt2>
      <a:accent1>
        <a:srgbClr val="FF002B"/>
      </a:accent1>
      <a:accent2>
        <a:srgbClr val="FC622E"/>
      </a:accent2>
      <a:accent3>
        <a:srgbClr val="829356"/>
      </a:accent3>
      <a:accent4>
        <a:srgbClr val="00AC3E"/>
      </a:accent4>
      <a:accent5>
        <a:srgbClr val="009FDA"/>
      </a:accent5>
      <a:accent6>
        <a:srgbClr val="8177E7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Section break 2">
  <a:themeElements>
    <a:clrScheme name="Monash Colour Palette">
      <a:dk1>
        <a:sysClr val="windowText" lastClr="000000"/>
      </a:dk1>
      <a:lt1>
        <a:sysClr val="window" lastClr="FFFFFF"/>
      </a:lt1>
      <a:dk2>
        <a:srgbClr val="006DAE"/>
      </a:dk2>
      <a:lt2>
        <a:srgbClr val="939597"/>
      </a:lt2>
      <a:accent1>
        <a:srgbClr val="E3E5E5"/>
      </a:accent1>
      <a:accent2>
        <a:srgbClr val="ECECEC"/>
      </a:accent2>
      <a:accent3>
        <a:srgbClr val="FF002B"/>
      </a:accent3>
      <a:accent4>
        <a:srgbClr val="00AC3E"/>
      </a:accent4>
      <a:accent5>
        <a:srgbClr val="009FDA"/>
      </a:accent5>
      <a:accent6>
        <a:srgbClr val="8177E7"/>
      </a:accent6>
      <a:hlink>
        <a:srgbClr val="EE64A4"/>
      </a:hlink>
      <a:folHlink>
        <a:srgbClr val="FC622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Section break 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3142</TotalTime>
  <Words>800</Words>
  <Application>Microsoft Macintosh PowerPoint</Application>
  <PresentationFormat>On-screen Show (4:3)</PresentationFormat>
  <Paragraphs>94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Arial Narrow</vt:lpstr>
      <vt:lpstr>Calibri</vt:lpstr>
      <vt:lpstr>Wingdings</vt:lpstr>
      <vt:lpstr>Title slide_1</vt:lpstr>
      <vt:lpstr>Title slide_2</vt:lpstr>
      <vt:lpstr>1_Standard slide</vt:lpstr>
      <vt:lpstr>Section break 2</vt:lpstr>
      <vt:lpstr>Section break 1</vt:lpstr>
      <vt:lpstr>4_Custom Design</vt:lpstr>
      <vt:lpstr>Providing feedback with SETU</vt:lpstr>
      <vt:lpstr>What is SETU? </vt:lpstr>
      <vt:lpstr>What impact does your feedback have? </vt:lpstr>
      <vt:lpstr>How SETU data is used? </vt:lpstr>
      <vt:lpstr>How to participate in SETU?</vt:lpstr>
      <vt:lpstr>Confidentiality and SETU results</vt:lpstr>
      <vt:lpstr>PowerPoint Presentation</vt:lpstr>
      <vt:lpstr>KATE EDIT: SETUs   </vt:lpstr>
      <vt:lpstr>KATE EDIT: Factors influencing SETUs</vt:lpstr>
      <vt:lpstr>KATE EDIT: What I’m working on</vt:lpstr>
      <vt:lpstr>KATE EDIT: SETUs   </vt:lpstr>
    </vt:vector>
  </TitlesOfParts>
  <Company>Monash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(30pt Arial Narrow)</dc:title>
  <dc:creator>Microsoft Office User</dc:creator>
  <cp:lastModifiedBy>Kate Saunders</cp:lastModifiedBy>
  <cp:revision>169</cp:revision>
  <cp:lastPrinted>2016-03-02T22:29:47Z</cp:lastPrinted>
  <dcterms:created xsi:type="dcterms:W3CDTF">2015-12-11T00:28:24Z</dcterms:created>
  <dcterms:modified xsi:type="dcterms:W3CDTF">2025-05-26T03:23:54Z</dcterms:modified>
</cp:coreProperties>
</file>

<file path=docProps/thumbnail.jpeg>
</file>